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301" r:id="rId4"/>
    <p:sldId id="343" r:id="rId5"/>
    <p:sldId id="259" r:id="rId6"/>
    <p:sldId id="302" r:id="rId7"/>
    <p:sldId id="260" r:id="rId8"/>
    <p:sldId id="261" r:id="rId9"/>
    <p:sldId id="265" r:id="rId10"/>
    <p:sldId id="303" r:id="rId11"/>
    <p:sldId id="264" r:id="rId12"/>
    <p:sldId id="300" r:id="rId13"/>
    <p:sldId id="277" r:id="rId14"/>
    <p:sldId id="266" r:id="rId15"/>
    <p:sldId id="267" r:id="rId16"/>
    <p:sldId id="326" r:id="rId17"/>
    <p:sldId id="298" r:id="rId18"/>
    <p:sldId id="299" r:id="rId19"/>
    <p:sldId id="304" r:id="rId20"/>
    <p:sldId id="271" r:id="rId21"/>
    <p:sldId id="330" r:id="rId22"/>
    <p:sldId id="275" r:id="rId23"/>
    <p:sldId id="274" r:id="rId24"/>
    <p:sldId id="283" r:id="rId25"/>
    <p:sldId id="282" r:id="rId26"/>
    <p:sldId id="278" r:id="rId27"/>
    <p:sldId id="331" r:id="rId28"/>
    <p:sldId id="285" r:id="rId29"/>
    <p:sldId id="292" r:id="rId30"/>
    <p:sldId id="305" r:id="rId31"/>
    <p:sldId id="306" r:id="rId32"/>
    <p:sldId id="295" r:id="rId33"/>
    <p:sldId id="296" r:id="rId34"/>
    <p:sldId id="344" r:id="rId35"/>
    <p:sldId id="297" r:id="rId36"/>
    <p:sldId id="309" r:id="rId37"/>
    <p:sldId id="308" r:id="rId38"/>
    <p:sldId id="313" r:id="rId39"/>
    <p:sldId id="314" r:id="rId40"/>
    <p:sldId id="315" r:id="rId41"/>
    <p:sldId id="316" r:id="rId42"/>
    <p:sldId id="319" r:id="rId43"/>
    <p:sldId id="341" r:id="rId44"/>
    <p:sldId id="321" r:id="rId45"/>
    <p:sldId id="325" r:id="rId46"/>
    <p:sldId id="335" r:id="rId47"/>
    <p:sldId id="336" r:id="rId48"/>
    <p:sldId id="337" r:id="rId49"/>
    <p:sldId id="342" r:id="rId50"/>
    <p:sldId id="258" r:id="rId51"/>
    <p:sldId id="338" r:id="rId52"/>
    <p:sldId id="339" r:id="rId53"/>
    <p:sldId id="340" r:id="rId54"/>
    <p:sldId id="32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AF1E7-5434-51F7-CD77-8F500A8F5C14}" v="1031" dt="2024-12-21T12:11:14.808"/>
    <p1510:client id="{720926E8-28BE-62CF-A02E-EC912D007625}" v="451" dt="2024-12-22T17:02:14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7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08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71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3520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954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80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000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728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90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51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05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5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00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44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89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45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57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31D1E-5960-4A53-9444-882AB74E44EC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640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ider.chat/docs/leaderboards/" TargetMode="External"/><Relationship Id="rId2" Type="http://schemas.openxmlformats.org/officeDocument/2006/relationships/hyperlink" Target="https://lmarena.ai/?leader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webench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ppprompt" TargetMode="External"/><Relationship Id="rId2" Type="http://schemas.openxmlformats.org/officeDocument/2006/relationships/hyperlink" Target="https://t.me/denissex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.me/ai_newz" TargetMode="External"/><Relationship Id="rId4" Type="http://schemas.openxmlformats.org/officeDocument/2006/relationships/hyperlink" Target="https://t.me/neurogen_new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ga.chat/" TargetMode="External"/><Relationship Id="rId3" Type="http://schemas.openxmlformats.org/officeDocument/2006/relationships/hyperlink" Target="https://claude.ai/new" TargetMode="External"/><Relationship Id="rId7" Type="http://schemas.openxmlformats.org/officeDocument/2006/relationships/hyperlink" Target="https://console.yandex.cloud/folders/b1gvg4g49j1tnt9aefrt/foundation-models/chat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ntinue.dev/" TargetMode="External"/><Relationship Id="rId5" Type="http://schemas.openxmlformats.org/officeDocument/2006/relationships/hyperlink" Target="https://aistudio.google.com/" TargetMode="External"/><Relationship Id="rId4" Type="http://schemas.openxmlformats.org/officeDocument/2006/relationships/hyperlink" Target="https://mistral.ai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eatures/copilot" TargetMode="External"/><Relationship Id="rId3" Type="http://schemas.openxmlformats.org/officeDocument/2006/relationships/hyperlink" Target="https://www.perplexity.ai/" TargetMode="External"/><Relationship Id="rId7" Type="http://schemas.openxmlformats.org/officeDocument/2006/relationships/hyperlink" Target="https://supermaven.com/" TargetMode="External"/><Relationship Id="rId2" Type="http://schemas.openxmlformats.org/officeDocument/2006/relationships/hyperlink" Target="https://huggingface.co/t-te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-sara.fly.dev/" TargetMode="External"/><Relationship Id="rId5" Type="http://schemas.openxmlformats.org/officeDocument/2006/relationships/hyperlink" Target="https://you.com/" TargetMode="External"/><Relationship Id="rId4" Type="http://schemas.openxmlformats.org/officeDocument/2006/relationships/hyperlink" Target="https://www.phind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ium.com/windsurf" TargetMode="External"/><Relationship Id="rId2" Type="http://schemas.openxmlformats.org/officeDocument/2006/relationships/hyperlink" Target="https://www.cursor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4B4B-5BEE-4D2F-8CD1-23AF0ACF2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3" y="3500"/>
            <a:ext cx="8791575" cy="266938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ru-RU" sz="66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ИИ для программирования</a:t>
            </a:r>
          </a:p>
        </p:txBody>
      </p:sp>
      <p:pic>
        <p:nvPicPr>
          <p:cNvPr id="3" name="Picture 2" descr="A qr code with a dinosaur&#10;&#10;Description automatically generated">
            <a:extLst>
              <a:ext uri="{FF2B5EF4-FFF2-40B4-BE49-F238E27FC236}">
                <a16:creationId xmlns:a16="http://schemas.microsoft.com/office/drawing/2014/main" id="{12C1D948-9F58-1289-71F0-289DFEE9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713" y="2669539"/>
            <a:ext cx="3525982" cy="35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79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F093-1D1E-4177-A5A2-D605BFF1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26BAF-6C38-41A7-B711-11546B26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Large Language Model – </a:t>
            </a:r>
            <a:r>
              <a:rPr lang="ru-RU" dirty="0"/>
              <a:t>Большая языковая модель.</a:t>
            </a:r>
          </a:p>
          <a:p>
            <a:r>
              <a:rPr lang="ru-RU" dirty="0"/>
              <a:t>Представляет собой систему, которая предсказывает следующее слово </a:t>
            </a:r>
            <a:r>
              <a:rPr lang="ru-RU"/>
              <a:t>(точнее, токен) в последовательности слов (токенов).</a:t>
            </a:r>
          </a:p>
        </p:txBody>
      </p:sp>
    </p:spTree>
    <p:extLst>
      <p:ext uri="{BB962C8B-B14F-4D97-AF65-F5344CB8AC3E}">
        <p14:creationId xmlns:p14="http://schemas.microsoft.com/office/powerpoint/2010/main" val="174935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C98A-39AA-4586-AEFF-EE181562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LLM-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D770E-DD30-4D6D-9886-81DF16FF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3" y="2097088"/>
            <a:ext cx="4877481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D4668-2736-4F46-8A28-6B3ED2FF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12" y="2097088"/>
            <a:ext cx="6411220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3D034-7457-478D-B232-33E76DA9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65" y="424105"/>
            <a:ext cx="3600729" cy="6009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50CD7-8FEE-46A8-8948-1630D857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59" y="424105"/>
            <a:ext cx="3266377" cy="60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632905-EA1A-4016-A273-38EA3BF7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68" y="325841"/>
            <a:ext cx="2726055" cy="605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DE9A0-038D-47BB-B25F-C99B60B65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13" y="325841"/>
            <a:ext cx="4219620" cy="606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66F95C-450F-469D-94A0-1D48B5E21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3" y="325841"/>
            <a:ext cx="2726055" cy="6057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EC392-F768-04E0-6FC4-391C2B7DBA24}"/>
              </a:ext>
            </a:extLst>
          </p:cNvPr>
          <p:cNvSpPr txBox="1"/>
          <p:nvPr/>
        </p:nvSpPr>
        <p:spPr>
          <a:xfrm>
            <a:off x="7807036" y="512618"/>
            <a:ext cx="27432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АЛО ЕТО ЧАТЖПТ???</a:t>
            </a:r>
          </a:p>
        </p:txBody>
      </p:sp>
    </p:spTree>
    <p:extLst>
      <p:ext uri="{BB962C8B-B14F-4D97-AF65-F5344CB8AC3E}">
        <p14:creationId xmlns:p14="http://schemas.microsoft.com/office/powerpoint/2010/main" val="51198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F0B3-1E93-4B76-A634-3D3D7D13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кода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DFC88-5368-4223-9B9E-4F87C47EA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43" y="1665288"/>
            <a:ext cx="5904298" cy="47374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18E66-886B-4BE1-9AAF-60E06855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95" y="2091720"/>
            <a:ext cx="6210863" cy="38846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97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D6CB-4B05-45EA-B19B-B5BAF8A1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тестов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9BEE7-AA2A-49E9-9774-90A59E517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242" y="1658143"/>
            <a:ext cx="2980258" cy="4974321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87CB6-ECE3-418F-B331-B60D0823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65" y="4143579"/>
            <a:ext cx="6106302" cy="1889096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8F94D-9DDD-49FA-836E-658C95199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65" y="1661690"/>
            <a:ext cx="6570915" cy="2105244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75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CB0E0E-DC46-17AA-5DF9-58B7D3BF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93" y="486374"/>
            <a:ext cx="10861728" cy="58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4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FD6F91-571E-4338-83CC-711AD92EB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578507"/>
            <a:ext cx="9577387" cy="52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0D3AAB-E742-4736-BC05-3C39F65CD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46" y="1589087"/>
            <a:ext cx="9051132" cy="4949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737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применить изменения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8AA06-4D84-490A-82E5-9C85CD4E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80" y="1694954"/>
            <a:ext cx="8758239" cy="4789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199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829E-92C4-483E-A28D-92B2C917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075" y="609204"/>
            <a:ext cx="3856037" cy="843248"/>
          </a:xfrm>
        </p:spPr>
        <p:txBody>
          <a:bodyPr anchor="t">
            <a:normAutofit/>
          </a:bodyPr>
          <a:lstStyle/>
          <a:p>
            <a:r>
              <a:rPr lang="ru-RU" sz="4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 авторе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64FCC0-538B-4EAA-832C-72F2FAA39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8" y="609204"/>
            <a:ext cx="5639593" cy="56395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B1D67-8A70-4DB1-A6AE-AD61BEE8A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31075" y="1452453"/>
            <a:ext cx="385603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Владимир Миронов</a:t>
            </a:r>
          </a:p>
          <a:p>
            <a:r>
              <a:rPr lang="en-US" sz="2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Reksoft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RNT Group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 Software Engineer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qr code with a person&amp;#39;s face&#10;&#10;Description automatically generated">
            <a:extLst>
              <a:ext uri="{FF2B5EF4-FFF2-40B4-BE49-F238E27FC236}">
                <a16:creationId xmlns:a16="http://schemas.microsoft.com/office/drawing/2014/main" id="{2AED195E-9617-29EF-9184-2A946764D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144" y="3269673"/>
            <a:ext cx="2751384" cy="32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4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8B78-A4AB-4955-8AE1-D99DD433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информации - </a:t>
            </a:r>
            <a:r>
              <a:rPr lang="ru-RU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Perplexity</a:t>
            </a:r>
            <a:endParaRPr lang="en-US" cap="non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ED3F5-8A23-4F44-82CF-EB23231C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073" y="1849842"/>
            <a:ext cx="6674678" cy="46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6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BCAA3-9CC3-F538-9ADB-6F5016A36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4" y="450552"/>
            <a:ext cx="10952135" cy="59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08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32F7-F2ED-488C-8269-CD560BF7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088B5-F7C4-496E-A855-FF5AA2B1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63" y="2097088"/>
            <a:ext cx="7937273" cy="42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581A-54BA-4971-800F-ABE47C8E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BF9744-D1F5-407E-A922-C17264F69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571" y="1707038"/>
            <a:ext cx="5814558" cy="2357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5ED10-6F2F-4CB3-97FA-3E6B053A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45" y="3429000"/>
            <a:ext cx="8776366" cy="30272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65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C74A-392F-4F6F-BB5A-60D67134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Fill-in-the-middle, FIM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7DDE-366B-4B7C-935C-BDA649442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Генерация текста в середине заданного контекста, учитывая его префикс и суффикс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146DA-B91C-4556-95F6-F4B83940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32" y="2828513"/>
            <a:ext cx="6504367" cy="3542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6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A0ED-1D43-4A1D-9396-359EECDF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9EDF-9DFE-43E3-9E3C-CC3234FE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43100"/>
            <a:ext cx="9972047" cy="42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13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BEA2B-E940-41B1-B200-9EDCCFD82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/>
          <a:stretch/>
        </p:blipFill>
        <p:spPr>
          <a:xfrm>
            <a:off x="2777172" y="1739900"/>
            <a:ext cx="6177165" cy="4824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96B6B8-C081-499D-B5CE-3A29062B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Codestral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09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AA0FD6-1F2D-44D3-D533-A72D6A76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8" y="473667"/>
            <a:ext cx="10874644" cy="59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21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27D8-122F-4579-BA32-F4F09885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F627-0C1E-434C-BB74-9C44DBD7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977898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 – это система, получающая данные о состоянии процессов через внешние инструменты и способная использовать внешние инструменты для управления этими процессами.</a:t>
            </a:r>
          </a:p>
        </p:txBody>
      </p:sp>
      <p:pic>
        <p:nvPicPr>
          <p:cNvPr id="4" name="Picture 3" descr="A group of men in suits and sunglasses&#10;&#10;Description automatically generated">
            <a:extLst>
              <a:ext uri="{FF2B5EF4-FFF2-40B4-BE49-F238E27FC236}">
                <a16:creationId xmlns:a16="http://schemas.microsoft.com/office/drawing/2014/main" id="{A5994F08-1279-FC06-FFFA-FD41F234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627" y="1997560"/>
            <a:ext cx="6096000" cy="40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64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EC775-170E-47CA-979D-E87F48552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9286"/>
            <a:ext cx="9905999" cy="398999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Редактор на основе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Code.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Встроенное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Умеет выполнять команды в терминале, проверять результат их выполнения.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Работает пока не достигнет поставленной цели. Использует самопроверку.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Стоит денег, имеет ограничение по количеству запросов в месяц, запросы можно докупать.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Недоступен из России (без средств обхода ограничений).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202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521-C7CE-45D9-9469-3A209DD8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ИИ?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DA38-79F7-48D4-8687-615722277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уже справляется с частью типовых задач.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развивается очень быстро.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может быть очень полезен.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будет использовать его первым.</a:t>
            </a:r>
          </a:p>
        </p:txBody>
      </p:sp>
    </p:spTree>
    <p:extLst>
      <p:ext uri="{BB962C8B-B14F-4D97-AF65-F5344CB8AC3E}">
        <p14:creationId xmlns:p14="http://schemas.microsoft.com/office/powerpoint/2010/main" val="373044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C2E474-F7DB-4C2D-A635-C61B3A3D7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068" y="1607344"/>
            <a:ext cx="9056687" cy="49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9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BB123-D50C-4E12-9B01-25AC10C7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37" y="1939670"/>
            <a:ext cx="5101763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A8F2D-D04D-4CC7-8431-DE2CA77C0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1939669"/>
            <a:ext cx="5427659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954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14D76-FCD4-4820-8E99-DEDA46E1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4"/>
            <a:ext cx="9905999" cy="44974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Расширение для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Бесплатный.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Работает как с локальными, так и с удалёнными моделями.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использовать с бесплатными моделями, например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Gemini Flash 2.0,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делает систему, которая пишет за вас код, абсолютно бесплатной.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Хорошо работает только с моделями большими и красивыми (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Claude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3.5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Sonnet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GPT-4O и т.д.).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E746CA-290C-42D9-98CC-B15E04D8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92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637A1-3DFF-418F-9BDE-09F31A86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93" y="868215"/>
            <a:ext cx="5105613" cy="51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4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07BD92-ED7C-4E51-8841-4601F9BD9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149" y="1589086"/>
            <a:ext cx="9020526" cy="4898370"/>
          </a:xfrm>
        </p:spPr>
      </p:pic>
    </p:spTree>
    <p:extLst>
      <p:ext uri="{BB962C8B-B14F-4D97-AF65-F5344CB8AC3E}">
        <p14:creationId xmlns:p14="http://schemas.microsoft.com/office/powerpoint/2010/main" val="685566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1EF4A-3416-453F-9A04-30B336276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"/>
          <a:stretch/>
        </p:blipFill>
        <p:spPr>
          <a:xfrm>
            <a:off x="2102563" y="1123435"/>
            <a:ext cx="7986873" cy="4611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262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E6B6F0-6AE7-45BB-9035-8DD440816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994" y="1855788"/>
            <a:ext cx="8994835" cy="40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4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65799D-EEF2-4E6F-8706-98D2F0DBF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768" y="1682195"/>
            <a:ext cx="9285287" cy="45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Запуск локально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7DC4-612B-4259-9F81-478F0501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2583"/>
            <a:ext cx="9905999" cy="436689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бесплатный инструмент для запуска сервера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общаться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командной строки.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бесплатная, имеет графический интерфейс, много настроек, умеет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Обратить внимание на: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Квантизация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сжатие модели для уменьшения объёма потребляемой памяти. Сжатие до 4-х бит на вес обычно считается приемлемым.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 модели (количество параметров) – в целом размер модели, как правило, напрямую влияет на качество результата. Но есть и исключения - новые маленькие модели, как правило, работают лучше старых и больших.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Видеокарты – позволяют моделям работать намного быстрее. Чем больше объём видеопамяти – тем большую модель можно запустить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средствами видеокарты (графического чипа).</a:t>
            </a:r>
          </a:p>
        </p:txBody>
      </p:sp>
    </p:spTree>
    <p:extLst>
      <p:ext uri="{BB962C8B-B14F-4D97-AF65-F5344CB8AC3E}">
        <p14:creationId xmlns:p14="http://schemas.microsoft.com/office/powerpoint/2010/main" val="2304561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299AD-01B7-42FD-AB7F-715EE99C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34" y="2097088"/>
            <a:ext cx="968827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521-C7CE-45D9-9469-3A209DD8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Крадёт данные! Как использовать?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DA38-79F7-48D4-8687-61572227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7"/>
            <a:ext cx="9905999" cy="406275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Задавать вопрос как в поисковик. Больше чем в вопросе – не украдёт.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Создавать минимальный рабочий пример и давать ему работать, как если бы выкладывали на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Overflow.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Давать куски открытого исходного кода (если есть). Если код и так открыт – его кража не страшна.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Использовать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on-premise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решения или разворачивать у себя на компьютере (да, так можно).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Просто спросить у руководства/заказчика. Вдруг разрешат?</a:t>
            </a:r>
          </a:p>
        </p:txBody>
      </p:sp>
    </p:spTree>
    <p:extLst>
      <p:ext uri="{BB962C8B-B14F-4D97-AF65-F5344CB8AC3E}">
        <p14:creationId xmlns:p14="http://schemas.microsoft.com/office/powerpoint/2010/main" val="444975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76D01-59EE-4156-9095-EB85186B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5"/>
          <a:stretch/>
        </p:blipFill>
        <p:spPr>
          <a:xfrm>
            <a:off x="2952021" y="292099"/>
            <a:ext cx="8095390" cy="63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4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7BF2A-1348-492D-A184-6FAF569C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3936999"/>
            <a:ext cx="6427788" cy="2737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9132E-1D62-4579-B9EE-5AEB8A44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895414"/>
            <a:ext cx="10011703" cy="1812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299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использовать?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подключить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Aider, Cline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 (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и, возможно,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Studio).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Чем лучше модель – тем большие задачи можно давать. Маленьким – изменение одной или нескольких строк, побольше – использование в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файлами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большие и умные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(32b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большое контекстное окно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в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805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выбрать модель?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Для кода использовать </a:t>
            </a:r>
            <a:r>
              <a:rPr lang="en-US" dirty="0"/>
              <a:t>Qwen-Coder 2.5.1 (</a:t>
            </a:r>
            <a:r>
              <a:rPr lang="ru-RU" dirty="0"/>
              <a:t>или 2.5</a:t>
            </a:r>
            <a:r>
              <a:rPr lang="en-US" dirty="0"/>
              <a:t>).</a:t>
            </a:r>
            <a:endParaRPr lang="ru-RU" dirty="0"/>
          </a:p>
          <a:p>
            <a:r>
              <a:rPr lang="ru-RU" dirty="0"/>
              <a:t>Общего назначения – </a:t>
            </a:r>
            <a:r>
              <a:rPr lang="en-US" dirty="0"/>
              <a:t>Llama 3.3, Llama 3.2.</a:t>
            </a:r>
          </a:p>
          <a:p>
            <a:r>
              <a:rPr lang="ru-RU" dirty="0"/>
              <a:t>На русском языке – </a:t>
            </a:r>
            <a:r>
              <a:rPr lang="en-US" dirty="0"/>
              <a:t>T-lite </a:t>
            </a:r>
            <a:r>
              <a:rPr lang="ru-RU" dirty="0"/>
              <a:t>или </a:t>
            </a:r>
            <a:r>
              <a:rPr lang="en-US" dirty="0"/>
              <a:t>T-pro.</a:t>
            </a:r>
          </a:p>
          <a:p>
            <a:r>
              <a:rPr lang="en-US" dirty="0"/>
              <a:t>FIM – Qwen-coder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Starcoder</a:t>
            </a:r>
            <a:r>
              <a:rPr lang="en-US" dirty="0"/>
              <a:t> 3b.</a:t>
            </a:r>
            <a:endParaRPr lang="ru-RU" dirty="0"/>
          </a:p>
          <a:p>
            <a:r>
              <a:rPr lang="ru-RU" dirty="0"/>
              <a:t>Стоит обратить внимание – </a:t>
            </a:r>
            <a:r>
              <a:rPr lang="en-US" dirty="0"/>
              <a:t>Phi-4.</a:t>
            </a:r>
          </a:p>
          <a:p>
            <a:r>
              <a:rPr lang="ru-RU" dirty="0"/>
              <a:t>Всё время появляются новые модели. Ищите и </a:t>
            </a:r>
            <a:r>
              <a:rPr lang="ru-RU" dirty="0" err="1"/>
              <a:t>обрящете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1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попробовать?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idx.google.com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бесплатно, доступно из России, онлайн редактор с ИИ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mistral.ai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Чат, бесплатный, доступен из России, также доступен бесплатный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proxyapi.ru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его аналоги – доступ к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России. Подходит для подключения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Aider, Cline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т.д.. Дорого.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chatru.net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аналоги – доступ к иностранным чатам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которые заблокировали Россию. Большая часть - платно.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 обхода блокировок + иностранная карта (напр.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Ininal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28594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лучше?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https://lmarena.ai/?leaderboard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https://aider.chat/docs/leaderboards/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https://www.swebench.com/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0082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https://t.me/denissexy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https://t.me/ppprompt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https://t.me/neurogen_news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https://t.me/ai_newz</a:t>
            </a:r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ru-RU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464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Чего ждать в будущем?</a:t>
            </a:r>
            <a:r>
              <a:rPr lang="en-US" dirty="0"/>
              <a:t> 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03491-1F9F-D24C-70FA-915FCB929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3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Расширение</a:t>
            </a:r>
            <a:r>
              <a:rPr lang="en-US" dirty="0"/>
              <a:t> </a:t>
            </a:r>
            <a:r>
              <a:rPr lang="en-US" dirty="0" err="1"/>
              <a:t>возможностей</a:t>
            </a:r>
            <a:r>
              <a:rPr lang="en-US" dirty="0"/>
              <a:t> </a:t>
            </a:r>
            <a:r>
              <a:rPr lang="en-US" dirty="0" err="1"/>
              <a:t>нейросетей</a:t>
            </a:r>
            <a:r>
              <a:rPr lang="en-US" dirty="0"/>
              <a:t>. </a:t>
            </a:r>
            <a:r>
              <a:rPr lang="en-US" dirty="0" err="1"/>
              <a:t>Улучшение</a:t>
            </a:r>
            <a:r>
              <a:rPr lang="en-US" dirty="0"/>
              <a:t> </a:t>
            </a:r>
            <a:r>
              <a:rPr lang="en-US" dirty="0" err="1"/>
              <a:t>качества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 </a:t>
            </a:r>
            <a:r>
              <a:rPr lang="en-US" dirty="0" err="1"/>
              <a:t>задач</a:t>
            </a:r>
            <a:r>
              <a:rPr lang="en-US" dirty="0"/>
              <a:t> и </a:t>
            </a:r>
            <a:r>
              <a:rPr lang="en-US" dirty="0" err="1"/>
              <a:t>сложности</a:t>
            </a:r>
            <a:r>
              <a:rPr lang="en-US" dirty="0"/>
              <a:t> </a:t>
            </a:r>
            <a:r>
              <a:rPr lang="en-US" dirty="0" err="1"/>
              <a:t>выполняемых</a:t>
            </a:r>
            <a:r>
              <a:rPr lang="en-US" dirty="0"/>
              <a:t> </a:t>
            </a:r>
            <a:r>
              <a:rPr lang="en-US" dirty="0" err="1"/>
              <a:t>задач</a:t>
            </a:r>
            <a:r>
              <a:rPr lang="en-US" dirty="0"/>
              <a:t>.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проприетарных</a:t>
            </a:r>
            <a:r>
              <a:rPr lang="en-US" dirty="0"/>
              <a:t>, </a:t>
            </a:r>
            <a:r>
              <a:rPr lang="en-US" dirty="0" err="1"/>
              <a:t>так</a:t>
            </a:r>
            <a:r>
              <a:rPr lang="en-US" dirty="0"/>
              <a:t> и open-source </a:t>
            </a:r>
            <a:r>
              <a:rPr lang="en-US" dirty="0" err="1"/>
              <a:t>моделей</a:t>
            </a:r>
            <a:r>
              <a:rPr lang="en-US" dirty="0"/>
              <a:t>.</a:t>
            </a:r>
          </a:p>
          <a:p>
            <a:r>
              <a:rPr lang="en-US" dirty="0" err="1"/>
              <a:t>Интеграцию</a:t>
            </a:r>
            <a:r>
              <a:rPr lang="en-US" dirty="0"/>
              <a:t> </a:t>
            </a:r>
            <a:r>
              <a:rPr lang="en-US" dirty="0" err="1"/>
              <a:t>со</a:t>
            </a:r>
            <a:r>
              <a:rPr lang="en-US" dirty="0"/>
              <a:t> </a:t>
            </a:r>
            <a:r>
              <a:rPr lang="en-US" dirty="0" err="1"/>
              <a:t>всё</a:t>
            </a:r>
            <a:r>
              <a:rPr lang="en-US" dirty="0"/>
              <a:t> </a:t>
            </a:r>
            <a:r>
              <a:rPr lang="en-US" dirty="0" err="1"/>
              <a:t>большим</a:t>
            </a:r>
            <a:r>
              <a:rPr lang="en-US" dirty="0"/>
              <a:t> </a:t>
            </a:r>
            <a:r>
              <a:rPr lang="en-US" dirty="0" err="1"/>
              <a:t>количеством</a:t>
            </a:r>
            <a:r>
              <a:rPr lang="en-US" dirty="0"/>
              <a:t> </a:t>
            </a:r>
            <a:r>
              <a:rPr lang="en-US" dirty="0" err="1"/>
              <a:t>инструментов</a:t>
            </a:r>
            <a:r>
              <a:rPr lang="en-US" dirty="0"/>
              <a:t> - </a:t>
            </a:r>
            <a:r>
              <a:rPr lang="en-US" dirty="0" err="1"/>
              <a:t>чаты</a:t>
            </a:r>
            <a:r>
              <a:rPr lang="en-US" dirty="0"/>
              <a:t>, </a:t>
            </a:r>
            <a:r>
              <a:rPr lang="en-US" dirty="0" err="1"/>
              <a:t>репозитории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, </a:t>
            </a:r>
            <a:r>
              <a:rPr lang="en-US" dirty="0" err="1"/>
              <a:t>персональные</a:t>
            </a:r>
            <a:r>
              <a:rPr lang="en-US" dirty="0"/>
              <a:t> </a:t>
            </a:r>
            <a:r>
              <a:rPr lang="en-US" dirty="0" err="1"/>
              <a:t>компьютеры</a:t>
            </a:r>
            <a:r>
              <a:rPr lang="en-US" dirty="0"/>
              <a:t>.</a:t>
            </a:r>
          </a:p>
          <a:p>
            <a:r>
              <a:rPr lang="en-US" dirty="0" err="1"/>
              <a:t>Удешевление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ИИ.</a:t>
            </a:r>
          </a:p>
        </p:txBody>
      </p:sp>
    </p:spTree>
    <p:extLst>
      <p:ext uri="{BB962C8B-B14F-4D97-AF65-F5344CB8AC3E}">
        <p14:creationId xmlns:p14="http://schemas.microsoft.com/office/powerpoint/2010/main" val="1498537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r/singularity - Between April and now, SWE-bench Verified scores (percentage of problems solved) doubled from less than 25% to over 50%">
            <a:extLst>
              <a:ext uri="{FF2B5EF4-FFF2-40B4-BE49-F238E27FC236}">
                <a16:creationId xmlns:a16="http://schemas.microsoft.com/office/drawing/2014/main" id="{E0C9BEED-38F1-2F43-7138-45A57343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77" y="623257"/>
            <a:ext cx="10258815" cy="56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88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Прогнозы</a:t>
            </a:r>
            <a:endParaRPr lang="ru-R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03491-1F9F-D24C-70FA-915FCB929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3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ИИ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заменит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программистов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. И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не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только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их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.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Вопрос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только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 в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том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когда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Front-end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вымрет первым и будет заменён ИИ.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/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Тот, кто не изучает работу с ИИ останется без работы первым.</a:t>
            </a:r>
          </a:p>
        </p:txBody>
      </p:sp>
    </p:spTree>
    <p:extLst>
      <p:ext uri="{BB962C8B-B14F-4D97-AF65-F5344CB8AC3E}">
        <p14:creationId xmlns:p14="http://schemas.microsoft.com/office/powerpoint/2010/main" val="282559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9F04-6C98-4152-8AD9-BBA3B4C7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Темы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1D45B-E989-451B-B907-749340776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интернету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документам.</a:t>
            </a:r>
          </a:p>
          <a:p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кода.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 в России, бесплатно и/или локально.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ждёт в ближайшем 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2680624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EF2F22-A426-AB4D-555F-D1F4CEC46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454" y="310823"/>
            <a:ext cx="8357918" cy="6242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215EA5-3456-B62C-F98C-76C343968179}"/>
              </a:ext>
            </a:extLst>
          </p:cNvPr>
          <p:cNvSpPr txBox="1"/>
          <p:nvPr/>
        </p:nvSpPr>
        <p:spPr>
          <a:xfrm>
            <a:off x="6522064" y="419509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Конец </a:t>
            </a:r>
          </a:p>
          <a:p>
            <a:r>
              <a:rPr lang="ru-RU" sz="3600" dirty="0">
                <a:solidFill>
                  <a:schemeClr val="bg1"/>
                </a:solidFill>
              </a:rPr>
              <a:t>близок</a:t>
            </a:r>
          </a:p>
        </p:txBody>
      </p:sp>
    </p:spTree>
    <p:extLst>
      <p:ext uri="{BB962C8B-B14F-4D97-AF65-F5344CB8AC3E}">
        <p14:creationId xmlns:p14="http://schemas.microsoft.com/office/powerpoint/2010/main" val="3271057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</a:t>
            </a:r>
            <a:endParaRPr lang="ru-RU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https://claude.ai/new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https://mistral.ai/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https://aistudio.google.com/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https://www.continue.dev/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https://console.yandex.cloud/folders/b1gvg4g49j1tnt9aefrt/foundation-models/chat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https://giga.chat/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610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https://huggingface.co/t-tech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https://www.perplexity.ai/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https://www.phind.com/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https://ai-sara.fly.dev/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https://supermaven.com/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https://github.com/features/copilot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259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https://www.cursor.com/</a:t>
            </a:r>
            <a:endParaRPr lang="ru-RU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https://codeium.com/windsurf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6459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56F4D5-ACFC-43F7-A30A-9661F34AC713}"/>
              </a:ext>
            </a:extLst>
          </p:cNvPr>
          <p:cNvSpPr txBox="1"/>
          <p:nvPr/>
        </p:nvSpPr>
        <p:spPr>
          <a:xfrm>
            <a:off x="2708694" y="528935"/>
            <a:ext cx="6774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  <p:pic>
        <p:nvPicPr>
          <p:cNvPr id="4" name="Picture 3" descr="A qr code with a dinosaur&#10;&#10;Description automatically generated">
            <a:extLst>
              <a:ext uri="{FF2B5EF4-FFF2-40B4-BE49-F238E27FC236}">
                <a16:creationId xmlns:a16="http://schemas.microsoft.com/office/drawing/2014/main" id="{75202B24-55B9-C09D-8D82-AB3C9606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11102"/>
            <a:ext cx="3525982" cy="3525982"/>
          </a:xfrm>
          <a:prstGeom prst="rect">
            <a:avLst/>
          </a:prstGeom>
        </p:spPr>
      </p:pic>
      <p:pic>
        <p:nvPicPr>
          <p:cNvPr id="6" name="Picture 5" descr="A qr code with a person&amp;#39;s face&#10;&#10;Description automatically generated">
            <a:extLst>
              <a:ext uri="{FF2B5EF4-FFF2-40B4-BE49-F238E27FC236}">
                <a16:creationId xmlns:a16="http://schemas.microsoft.com/office/drawing/2014/main" id="{6493C789-3655-F17D-90A1-193F17D1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82" y="2708564"/>
            <a:ext cx="2945347" cy="3525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8D9D93-EEA9-4734-1FDA-8C78444D061A}"/>
              </a:ext>
            </a:extLst>
          </p:cNvPr>
          <p:cNvSpPr txBox="1"/>
          <p:nvPr/>
        </p:nvSpPr>
        <p:spPr>
          <a:xfrm>
            <a:off x="2299854" y="20574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Презентация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A8505-697D-E71E-A519-71C3C0610F7F}"/>
              </a:ext>
            </a:extLst>
          </p:cNvPr>
          <p:cNvSpPr txBox="1"/>
          <p:nvPr/>
        </p:nvSpPr>
        <p:spPr>
          <a:xfrm>
            <a:off x="7439890" y="20573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Я</a:t>
            </a:r>
          </a:p>
        </p:txBody>
      </p:sp>
    </p:spTree>
    <p:extLst>
      <p:ext uri="{BB962C8B-B14F-4D97-AF65-F5344CB8AC3E}">
        <p14:creationId xmlns:p14="http://schemas.microsoft.com/office/powerpoint/2010/main" val="326031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89DA04-02F0-4FA6-A567-CC55030C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441787"/>
            <a:ext cx="7493000" cy="5237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7F910-804B-4AD2-A2D9-AD38EF3779B0}"/>
              </a:ext>
            </a:extLst>
          </p:cNvPr>
          <p:cNvSpPr txBox="1"/>
          <p:nvPr/>
        </p:nvSpPr>
        <p:spPr>
          <a:xfrm>
            <a:off x="4240780" y="5733126"/>
            <a:ext cx="396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(Eminem – Rap God)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1118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1DB2-EB48-4F66-8B30-19A590C5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Подопытный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filmgu.ru)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2C870-BAB0-4514-B637-E81D30A59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0" y="2097088"/>
            <a:ext cx="6109066" cy="35417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10438-6E14-47E0-BCA7-E1C3E1A12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32" y="849009"/>
            <a:ext cx="4214488" cy="51599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64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5F99-9735-4847-B3A4-823CEC9E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movies.controller.ts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3C505-26F0-4139-AA43-9A91225A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2097088"/>
            <a:ext cx="8178800" cy="42859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81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C519-FBDF-4F13-8F37-6B8A03FB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movies.service.ts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EE1DB-EFE9-4895-81F0-513B4235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9" y="2198689"/>
            <a:ext cx="5345371" cy="2047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F1456-607D-4481-BD43-35D40C90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10" y="1254614"/>
            <a:ext cx="6130976" cy="1967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4B2B7-EF9B-4511-85B1-3843F7B86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10" y="3635584"/>
            <a:ext cx="5611846" cy="22638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1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2340</TotalTime>
  <Words>1057</Words>
  <Application>Microsoft Office PowerPoint</Application>
  <PresentationFormat>Widescreen</PresentationFormat>
  <Paragraphs>133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Trebuchet MS</vt:lpstr>
      <vt:lpstr>TW Cen MT</vt:lpstr>
      <vt:lpstr>TW Cen MT</vt:lpstr>
      <vt:lpstr>Circuit</vt:lpstr>
      <vt:lpstr>Инструменты ИИ для программирования</vt:lpstr>
      <vt:lpstr>Об авторе</vt:lpstr>
      <vt:lpstr>Почему ИИ?</vt:lpstr>
      <vt:lpstr>Крадёт данные! Как использовать?</vt:lpstr>
      <vt:lpstr>Темы</vt:lpstr>
      <vt:lpstr>PowerPoint Presentation</vt:lpstr>
      <vt:lpstr>Подопытный (filmgu.ru)</vt:lpstr>
      <vt:lpstr>movies.controller.ts</vt:lpstr>
      <vt:lpstr>movies.service.ts</vt:lpstr>
      <vt:lpstr>LLM</vt:lpstr>
      <vt:lpstr>LLM-чаты</vt:lpstr>
      <vt:lpstr>PowerPoint Presentation</vt:lpstr>
      <vt:lpstr>PowerPoint Presentation</vt:lpstr>
      <vt:lpstr>Написание кода</vt:lpstr>
      <vt:lpstr>Написание тестов</vt:lpstr>
      <vt:lpstr>PowerPoint Presentation</vt:lpstr>
      <vt:lpstr>Continue.dev</vt:lpstr>
      <vt:lpstr>Continue.dev</vt:lpstr>
      <vt:lpstr>Continue.dev – применить изменения</vt:lpstr>
      <vt:lpstr>Поиск информации - Perplexity</vt:lpstr>
      <vt:lpstr>PowerPoint Presentation</vt:lpstr>
      <vt:lpstr>Чат с документом</vt:lpstr>
      <vt:lpstr>Чат с документом</vt:lpstr>
      <vt:lpstr>Автодополнение (Fill-in-the-middle, FIM)</vt:lpstr>
      <vt:lpstr>Windsurf</vt:lpstr>
      <vt:lpstr>Continue.dev + Codestral</vt:lpstr>
      <vt:lpstr>PowerPoint Presentation</vt:lpstr>
      <vt:lpstr>Агенты</vt:lpstr>
      <vt:lpstr>Windsurf</vt:lpstr>
      <vt:lpstr>Windsurf</vt:lpstr>
      <vt:lpstr>Windsurf</vt:lpstr>
      <vt:lpstr>Cline</vt:lpstr>
      <vt:lpstr>Cline</vt:lpstr>
      <vt:lpstr>Aider</vt:lpstr>
      <vt:lpstr>PowerPoint Presentation</vt:lpstr>
      <vt:lpstr>Bolt.new </vt:lpstr>
      <vt:lpstr>Bolt.new </vt:lpstr>
      <vt:lpstr>Запуск локально</vt:lpstr>
      <vt:lpstr>Ollama</vt:lpstr>
      <vt:lpstr>Ollama</vt:lpstr>
      <vt:lpstr>Ollama</vt:lpstr>
      <vt:lpstr>Как использовать?</vt:lpstr>
      <vt:lpstr>Как выбрать модель?</vt:lpstr>
      <vt:lpstr>Как попробовать?</vt:lpstr>
      <vt:lpstr>Что лучше?</vt:lpstr>
      <vt:lpstr>Новости</vt:lpstr>
      <vt:lpstr>Чего ждать в будущем? </vt:lpstr>
      <vt:lpstr>PowerPoint Presentation</vt:lpstr>
      <vt:lpstr>Прогнозы</vt:lpstr>
      <vt:lpstr>PowerPoint Presentation</vt:lpstr>
      <vt:lpstr>Инструменты из презентации </vt:lpstr>
      <vt:lpstr>Инструменты из презентации </vt:lpstr>
      <vt:lpstr>Инструменты из презентации 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Инструменты ИИ для программирования</dc:title>
  <dc:creator>Vladimir Mironov2</dc:creator>
  <cp:lastModifiedBy>Vladimir Mironov2</cp:lastModifiedBy>
  <cp:revision>466</cp:revision>
  <dcterms:created xsi:type="dcterms:W3CDTF">2024-12-17T07:35:17Z</dcterms:created>
  <dcterms:modified xsi:type="dcterms:W3CDTF">2024-12-23T07:22:48Z</dcterms:modified>
</cp:coreProperties>
</file>